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  <p:sldMasterId id="2147483855" r:id="rId2"/>
    <p:sldMasterId id="2147483879" r:id="rId3"/>
    <p:sldMasterId id="2147483903" r:id="rId4"/>
  </p:sldMasterIdLst>
  <p:notesMasterIdLst>
    <p:notesMasterId r:id="rId23"/>
  </p:notesMasterIdLst>
  <p:sldIdLst>
    <p:sldId id="256" r:id="rId5"/>
    <p:sldId id="259" r:id="rId6"/>
    <p:sldId id="260" r:id="rId7"/>
    <p:sldId id="267" r:id="rId8"/>
    <p:sldId id="278" r:id="rId9"/>
    <p:sldId id="279" r:id="rId10"/>
    <p:sldId id="265" r:id="rId11"/>
    <p:sldId id="266" r:id="rId12"/>
    <p:sldId id="280" r:id="rId13"/>
    <p:sldId id="274" r:id="rId14"/>
    <p:sldId id="270" r:id="rId15"/>
    <p:sldId id="282" r:id="rId16"/>
    <p:sldId id="271" r:id="rId17"/>
    <p:sldId id="273" r:id="rId18"/>
    <p:sldId id="272" r:id="rId19"/>
    <p:sldId id="276" r:id="rId20"/>
    <p:sldId id="277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38F7A-7953-4996-8283-7D2B7574EF0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5974-3A0E-4846-AFEE-E87133D03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3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C37CC6-D922-4D27-A5B1-75D5D1379E3B}" type="slidenum">
              <a:rPr lang="en-US" altLang="zh-CN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13</a:t>
            </a:fld>
            <a:endParaRPr lang="en-US" altLang="zh-CN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7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017D7A-BF41-4DA9-BDF7-020CF8AEDC47}" type="slidenum">
              <a:rPr lang="en-US" altLang="zh-CN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14</a:t>
            </a:fld>
            <a:endParaRPr lang="en-US" altLang="zh-CN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8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A1333B-5DD0-4B71-9F73-D0C2064015EC}" type="slidenum">
              <a:rPr lang="en-US" altLang="zh-CN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15</a:t>
            </a:fld>
            <a:endParaRPr lang="en-US" altLang="zh-CN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3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5129-A375-41B3-AE15-78403C4CFC6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9A8-F43F-46B0-9515-22AA52A6CE51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CB71-5B21-4C98-A3EF-DBCCF204757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EE93-319C-4037-8583-26F3661D16E5}" type="slidenum">
              <a:rPr lang="en-US" altLang="zh-CN" smtClean="0">
                <a:solidFill>
                  <a:srgbClr val="94C600"/>
                </a:solidFill>
              </a:rPr>
              <a:pPr/>
              <a:t>‹#›</a:t>
            </a:fld>
            <a:endParaRPr lang="en-US" altLang="zh-CN">
              <a:solidFill>
                <a:srgbClr val="94C6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1B06-7D28-4266-B330-2D6BE64CC97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55EF-7E62-4F47-9D92-5A6B9B5872B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01A-E33B-4CCF-8671-D9B7B535A4D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13C-0769-4279-991E-350B7B866E2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1D6F-E202-4B91-B260-B4168184485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23C1-D514-4810-A5D1-493A43FE8F8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936-B946-4DA5-9FD6-DF2C836EE26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59EF-AE78-4253-923E-0675866819AF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74D56-DBBD-4205-9F64-6AD29F962E0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050C-336C-4DAC-A3E9-068EEEA9E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FAC4-B6A1-4F28-BFE2-7966DDE693B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EE93-319C-4037-8583-26F3661D16E5}" type="slidenum">
              <a:rPr lang="en-US" altLang="zh-CN" smtClean="0">
                <a:solidFill>
                  <a:srgbClr val="94C600"/>
                </a:solidFill>
              </a:rPr>
              <a:pPr/>
              <a:t>‹#›</a:t>
            </a:fld>
            <a:endParaRPr lang="en-US" altLang="zh-CN">
              <a:solidFill>
                <a:srgbClr val="94C6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1B06-7D28-4266-B330-2D6BE64CC97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55EF-7E62-4F47-9D92-5A6B9B5872B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01A-E33B-4CCF-8671-D9B7B535A4D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13C-0769-4279-991E-350B7B866E2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1D6F-E202-4B91-B260-B4168184485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23C1-D514-4810-A5D1-493A43FE8F8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8461-1F61-4260-92FA-9E42860353D5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936-B946-4DA5-9FD6-DF2C836EE26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74D56-DBBD-4205-9F64-6AD29F962E0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050C-336C-4DAC-A3E9-068EEEA9E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FAC4-B6A1-4F28-BFE2-7966DDE693B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EE93-319C-4037-8583-26F3661D16E5}" type="slidenum">
              <a:rPr lang="en-US" altLang="zh-CN" smtClean="0">
                <a:solidFill>
                  <a:srgbClr val="94C600"/>
                </a:solidFill>
              </a:rPr>
              <a:pPr/>
              <a:t>‹#›</a:t>
            </a:fld>
            <a:endParaRPr lang="en-US" altLang="zh-CN">
              <a:solidFill>
                <a:srgbClr val="94C6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1B06-7D28-4266-B330-2D6BE64CC97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55EF-7E62-4F47-9D92-5A6B9B5872B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901A-E33B-4CCF-8671-D9B7B535A4D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13C-0769-4279-991E-350B7B866E2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1D6F-E202-4B91-B260-B4168184485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F6-D9A0-47EE-B4D8-AB5C66057AB8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23C1-D514-4810-A5D1-493A43FE8F8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936-B946-4DA5-9FD6-DF2C836EE26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74D56-DBBD-4205-9F64-6AD29F962E0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050C-336C-4DAC-A3E9-068EEEA9E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FAC4-B6A1-4F28-BFE2-7966DDE693B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E270-7AEC-4FA7-AE8B-B4C89A7B5E73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C8D1-0AE7-42E8-AB88-A5932261EBD9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8281-4911-4BB7-A633-98E8247958B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62F4-B9DE-4D3A-8FBA-6E5EB2B81AC1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EFDA7-B4BA-4ECD-834C-947AD188CE4F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fld id="{FF74AA90-ECFC-4D4D-A3BD-7CC3DEDB31B3}" type="slidenum">
              <a:rPr lang="en-US" altLang="zh-CN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fld id="{FF74AA90-ECFC-4D4D-A3BD-7CC3DEDB31B3}" type="slidenum">
              <a:rPr lang="en-US" altLang="zh-CN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fld id="{FF74AA90-ECFC-4D4D-A3BD-7CC3DEDB31B3}" type="slidenum">
              <a:rPr lang="en-US" altLang="zh-CN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fld id="{FF74AA90-ECFC-4D4D-A3BD-7CC3DEDB31B3}" type="slidenum">
              <a:rPr lang="en-US" altLang="zh-CN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Mathematics </a:t>
            </a:r>
            <a:r>
              <a:rPr lang="en-US" dirty="0" smtClean="0"/>
              <a:t>of Web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 err="1" smtClean="0"/>
              <a:t>Liporace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73163" y="11588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Random Walks in Graphs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487362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The Random Surfer Model</a:t>
            </a:r>
            <a:r>
              <a:rPr lang="en-US" altLang="zh-CN" baseline="30000" dirty="0" smtClean="0">
                <a:ea typeface="宋体" charset="-122"/>
              </a:rPr>
              <a:t>1</a:t>
            </a:r>
            <a:endParaRPr lang="en-US" altLang="zh-CN" dirty="0" smtClean="0">
              <a:ea typeface="宋体" charset="-122"/>
            </a:endParaRP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The simplified model: the standing probability distribution of a random walk on the graph of the web. Simply keeps clicking successive links at random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The Modified Model</a:t>
            </a:r>
            <a:r>
              <a:rPr lang="en-US" altLang="zh-CN" baseline="30000" dirty="0" smtClean="0">
                <a:ea typeface="宋体" charset="-122"/>
              </a:rPr>
              <a:t>1</a:t>
            </a:r>
            <a:endParaRPr lang="en-US" altLang="zh-CN" dirty="0" smtClean="0">
              <a:ea typeface="宋体" charset="-122"/>
            </a:endParaRP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The modified model: the “random surfer” simply keeps clicking successive links at random, but periodically “gets bored” and jumps to a random page based on the distribution of E </a:t>
            </a:r>
          </a:p>
        </p:txBody>
      </p:sp>
    </p:spTree>
    <p:extLst>
      <p:ext uri="{BB962C8B-B14F-4D97-AF65-F5344CB8AC3E}">
        <p14:creationId xmlns:p14="http://schemas.microsoft.com/office/powerpoint/2010/main" val="22181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A Simple Version of PageRank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066800" y="3357563"/>
            <a:ext cx="7467600" cy="24352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u: a web page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B</a:t>
            </a:r>
            <a:r>
              <a:rPr lang="en-US" altLang="zh-CN" sz="2800" baseline="-25000" dirty="0" smtClean="0">
                <a:ea typeface="宋体" charset="-122"/>
              </a:rPr>
              <a:t>u</a:t>
            </a:r>
            <a:r>
              <a:rPr lang="en-US" altLang="zh-CN" dirty="0" smtClean="0">
                <a:ea typeface="宋体" charset="-122"/>
              </a:rPr>
              <a:t>: the set of u’s backlinks</a:t>
            </a:r>
          </a:p>
          <a:p>
            <a:pPr eaLnBrk="1" hangingPunct="1"/>
            <a:r>
              <a:rPr lang="en-US" altLang="zh-CN" dirty="0" err="1" smtClean="0">
                <a:ea typeface="宋体" charset="-122"/>
              </a:rPr>
              <a:t>N</a:t>
            </a:r>
            <a:r>
              <a:rPr lang="en-US" altLang="zh-CN" sz="2800" baseline="-25000" dirty="0" err="1" smtClean="0">
                <a:ea typeface="宋体" charset="-122"/>
              </a:rPr>
              <a:t>v</a:t>
            </a:r>
            <a:r>
              <a:rPr lang="en-US" altLang="zh-CN" dirty="0" smtClean="0">
                <a:ea typeface="宋体" charset="-122"/>
              </a:rPr>
              <a:t>: the number of forward links of page v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c: the normalization factor  to make    ||R||</a:t>
            </a:r>
            <a:r>
              <a:rPr lang="en-US" altLang="zh-CN" baseline="-25000" dirty="0" smtClean="0">
                <a:ea typeface="宋体" charset="-122"/>
              </a:rPr>
              <a:t>L1</a:t>
            </a:r>
            <a:r>
              <a:rPr lang="en-US" altLang="zh-CN" dirty="0" smtClean="0">
                <a:ea typeface="宋体" charset="-122"/>
              </a:rPr>
              <a:t> = 1 (||R||</a:t>
            </a:r>
            <a:r>
              <a:rPr lang="en-US" altLang="zh-CN" baseline="-25000" dirty="0" smtClean="0">
                <a:ea typeface="宋体" charset="-122"/>
              </a:rPr>
              <a:t>L1</a:t>
            </a:r>
            <a:r>
              <a:rPr lang="en-US" altLang="zh-CN" dirty="0" smtClean="0">
                <a:ea typeface="宋体" charset="-122"/>
              </a:rPr>
              <a:t>= |R</a:t>
            </a:r>
            <a:r>
              <a:rPr lang="en-US" altLang="zh-CN" baseline="-25000" dirty="0" smtClean="0">
                <a:ea typeface="宋体" charset="-122"/>
              </a:rPr>
              <a:t>1</a:t>
            </a:r>
            <a:r>
              <a:rPr lang="en-US" altLang="zh-CN" dirty="0" smtClean="0">
                <a:ea typeface="宋体" charset="-122"/>
              </a:rPr>
              <a:t> + … + R</a:t>
            </a:r>
            <a:r>
              <a:rPr lang="en-US" altLang="zh-CN" baseline="-25000" dirty="0" smtClean="0">
                <a:ea typeface="宋体" charset="-122"/>
              </a:rPr>
              <a:t>n</a:t>
            </a:r>
            <a:r>
              <a:rPr lang="en-US" altLang="zh-CN" dirty="0" smtClean="0">
                <a:ea typeface="宋体" charset="-122"/>
              </a:rPr>
              <a:t>|) 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12875"/>
            <a:ext cx="51816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0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Weight of Direction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page will transfer evenly its importance to the pages that it links to. </a:t>
            </a:r>
            <a:r>
              <a:rPr lang="en-US" dirty="0" smtClean="0"/>
              <a:t>If </a:t>
            </a:r>
            <a:r>
              <a:rPr lang="en-US" dirty="0"/>
              <a:t>a node has k outgoing edges, it will pass on 1/k of its importance to each of the nodes that it links 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101725" y="44450"/>
            <a:ext cx="8294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4000" smtClean="0">
                <a:ea typeface="宋体" charset="-122"/>
              </a:rPr>
              <a:t>An example of Simplified PageRank</a:t>
            </a:r>
          </a:p>
        </p:txBody>
      </p:sp>
      <p:pic>
        <p:nvPicPr>
          <p:cNvPr id="921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49" y="1281113"/>
            <a:ext cx="3490913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2768600"/>
            <a:ext cx="26670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131888"/>
            <a:ext cx="24669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686" y="4419600"/>
            <a:ext cx="36957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3" name="TextBox 5"/>
          <p:cNvSpPr txBox="1">
            <a:spLocks noChangeArrowheads="1"/>
          </p:cNvSpPr>
          <p:nvPr/>
        </p:nvSpPr>
        <p:spPr bwMode="auto">
          <a:xfrm>
            <a:off x="1489075" y="5991225"/>
            <a:ext cx="637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smtClean="0">
                <a:solidFill>
                  <a:srgbClr val="000000"/>
                </a:solidFill>
                <a:latin typeface="Century Schoolbook" pitchFamily="18" charset="0"/>
                <a:ea typeface="宋体" charset="-122"/>
              </a:rPr>
              <a:t>PageRank Calculation: first iteration</a:t>
            </a:r>
          </a:p>
        </p:txBody>
      </p:sp>
    </p:spTree>
    <p:extLst>
      <p:ext uri="{BB962C8B-B14F-4D97-AF65-F5344CB8AC3E}">
        <p14:creationId xmlns:p14="http://schemas.microsoft.com/office/powerpoint/2010/main" val="14815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01725" y="44450"/>
            <a:ext cx="8294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4000" smtClean="0">
                <a:ea typeface="宋体" charset="-122"/>
              </a:rPr>
              <a:t>An example of Simplified PageRank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489075" y="5991225"/>
            <a:ext cx="637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smtClean="0">
                <a:solidFill>
                  <a:prstClr val="black"/>
                </a:solidFill>
                <a:latin typeface="Century Schoolbook" pitchFamily="18" charset="0"/>
                <a:ea typeface="宋体" charset="-122"/>
              </a:rPr>
              <a:t>PageRank Calculation: second iteration</a:t>
            </a:r>
          </a:p>
        </p:txBody>
      </p:sp>
      <p:pic>
        <p:nvPicPr>
          <p:cNvPr id="1024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82688"/>
            <a:ext cx="32194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2768600"/>
            <a:ext cx="26670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131888"/>
            <a:ext cx="24669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4400550"/>
            <a:ext cx="39338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82688"/>
            <a:ext cx="3490913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01725" y="44450"/>
            <a:ext cx="8294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4000" smtClean="0">
                <a:ea typeface="宋体" charset="-122"/>
              </a:rPr>
              <a:t>An example of Simplified PageRank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1489075" y="5991225"/>
            <a:ext cx="637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smtClean="0">
                <a:solidFill>
                  <a:srgbClr val="000000"/>
                </a:solidFill>
                <a:latin typeface="Century Schoolbook" pitchFamily="18" charset="0"/>
                <a:ea typeface="宋体" charset="-122"/>
              </a:rPr>
              <a:t>Convergence after some iterations</a:t>
            </a:r>
          </a:p>
        </p:txBody>
      </p:sp>
      <p:pic>
        <p:nvPicPr>
          <p:cNvPr id="1126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82688"/>
            <a:ext cx="32194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2768600"/>
            <a:ext cx="26670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131888"/>
            <a:ext cx="24669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4397375"/>
            <a:ext cx="35337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82688"/>
            <a:ext cx="3490913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173163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Modified Version of PageRank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1400" y="1676400"/>
            <a:ext cx="6915150" cy="1866900"/>
          </a:xfrm>
          <a:noFill/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609600" y="3901155"/>
            <a:ext cx="786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solidFill>
                  <a:prstClr val="black"/>
                </a:solidFill>
                <a:latin typeface="Century Schoolbook" pitchFamily="18" charset="0"/>
                <a:ea typeface="宋体" charset="-122"/>
              </a:rPr>
              <a:t>E(u): a distribution of ranks of web pages that “users” jump to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solidFill>
                  <a:prstClr val="black"/>
                </a:solidFill>
                <a:latin typeface="Century Schoolbook" pitchFamily="18" charset="0"/>
                <a:ea typeface="宋体" charset="-122"/>
              </a:rPr>
              <a:t>when  they “gets bored” after successive links at random.  </a:t>
            </a: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4667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276475"/>
            <a:ext cx="4191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8101012" cy="1143000"/>
          </a:xfrm>
        </p:spPr>
        <p:txBody>
          <a:bodyPr>
            <a:normAutofit/>
          </a:bodyPr>
          <a:lstStyle/>
          <a:p>
            <a:r>
              <a:rPr lang="en-US" altLang="zh-CN" sz="4000" smtClean="0">
                <a:ea typeface="宋体" charset="-122"/>
              </a:rPr>
              <a:t>An example of Modified PageRank</a:t>
            </a:r>
            <a:endParaRPr lang="zh-CN" altLang="en-US" sz="4000" smtClean="0">
              <a:ea typeface="宋体" charset="-122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77913"/>
            <a:ext cx="41052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1152525"/>
            <a:ext cx="2132013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2479675"/>
            <a:ext cx="26670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4146550"/>
            <a:ext cx="20193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4851400"/>
            <a:ext cx="53530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7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1.	</a:t>
            </a:r>
            <a:r>
              <a:rPr lang="en-US" sz="2000" dirty="0" err="1"/>
              <a:t>Brin</a:t>
            </a:r>
            <a:r>
              <a:rPr lang="en-US" sz="2000" dirty="0"/>
              <a:t>, S., &amp; Page, L. (</a:t>
            </a:r>
            <a:r>
              <a:rPr lang="en-US" sz="2000" dirty="0" err="1"/>
              <a:t>n.d.</a:t>
            </a:r>
            <a:r>
              <a:rPr lang="en-US" sz="2000" dirty="0"/>
              <a:t>). The Anatomy of a Large-Scale </a:t>
            </a:r>
            <a:r>
              <a:rPr lang="en-US" sz="2000" dirty="0" err="1"/>
              <a:t>Hypertextual</a:t>
            </a:r>
            <a:r>
              <a:rPr lang="en-US" sz="2000" dirty="0"/>
              <a:t> Web Search Engine. Retrieved from http://infolab.stanford.edu/: http://infolab.stanford.edu/~backrub/google.html</a:t>
            </a:r>
          </a:p>
          <a:p>
            <a:r>
              <a:rPr lang="en-US" sz="2000" dirty="0"/>
              <a:t>2.	</a:t>
            </a:r>
            <a:r>
              <a:rPr lang="en-US" sz="2000" dirty="0" err="1"/>
              <a:t>Tanase</a:t>
            </a:r>
            <a:r>
              <a:rPr lang="en-US" sz="2000" dirty="0"/>
              <a:t>, R., &amp; Remus , R. (2009). The Mathematics of Web Search. Retrieved from cornell.edu: http://www.math.cornell.edu/~mec/Winter2009/RalucaRemus/</a:t>
            </a:r>
          </a:p>
          <a:p>
            <a:r>
              <a:rPr lang="en-US" sz="2000" dirty="0"/>
              <a:t>3.	Wills, R. S. (2006). Google’s </a:t>
            </a:r>
            <a:r>
              <a:rPr lang="en-US" sz="2000" dirty="0" err="1"/>
              <a:t>PageRank:The</a:t>
            </a:r>
            <a:r>
              <a:rPr lang="en-US" sz="2000" dirty="0"/>
              <a:t> Math Behind the Search Engine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Image-</a:t>
            </a:r>
            <a:r>
              <a:rPr lang="en-US" sz="2000" dirty="0" err="1" smtClean="0"/>
              <a:t>Tanase</a:t>
            </a:r>
            <a:r>
              <a:rPr lang="en-US" sz="2000" dirty="0"/>
              <a:t>, R., &amp; Remus , R. (2009). The Mathematics of Web Search. Retrieved from cornell.edu: </a:t>
            </a:r>
            <a:endParaRPr lang="en-US" sz="2000" dirty="0" smtClean="0"/>
          </a:p>
          <a:p>
            <a:r>
              <a:rPr lang="en-US" sz="2000" dirty="0" smtClean="0"/>
              <a:t>4</a:t>
            </a:r>
            <a:r>
              <a:rPr lang="en-US" sz="2000" dirty="0"/>
              <a:t>. </a:t>
            </a:r>
            <a:r>
              <a:rPr lang="en-US" sz="2000" dirty="0" smtClean="0"/>
              <a:t>www.wolframalpha.com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47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search engine is a web-based tool that enables users to locate information on the World Wide Web. Popular examples of search </a:t>
            </a:r>
            <a:r>
              <a:rPr lang="en-US" dirty="0" smtClean="0"/>
              <a:t>engines </a:t>
            </a:r>
            <a:r>
              <a:rPr lang="en-US" dirty="0"/>
              <a:t>are Google, Yahoo!, and MSN </a:t>
            </a:r>
            <a:r>
              <a:rPr lang="en-US" dirty="0" smtClean="0"/>
              <a:t>Search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dirty="0" smtClean="0"/>
              <a:t>In specific we are going to look at Google and how they use math to create algorithms that help users navigate thru the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Find What We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644 </a:t>
            </a:r>
            <a:r>
              <a:rPr lang="en-US" dirty="0" smtClean="0"/>
              <a:t>million websites world wide with countless number of pages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dirty="0" smtClean="0"/>
              <a:t>Google alone handles 6 billion searches a day and over 2 trillion search a year </a:t>
            </a:r>
            <a:r>
              <a:rPr lang="en-US" baseline="30000" dirty="0"/>
              <a:t>1</a:t>
            </a:r>
            <a:endParaRPr lang="en-US" dirty="0" smtClean="0"/>
          </a:p>
          <a:p>
            <a:r>
              <a:rPr lang="en-US" dirty="0" smtClean="0"/>
              <a:t>How do we find exactly what we are looking we are looking for in an endless sea of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8932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PageRank was developed by Larry Page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short PageRank is a “vote”, by all the other pages on the Web, about how important a page is. A link to a page counts as a vote of support. If there’s no link there’s no support </a:t>
            </a:r>
            <a:r>
              <a:rPr lang="en-US" baseline="30000" dirty="0" smtClean="0"/>
              <a:t>1</a:t>
            </a:r>
            <a:endParaRPr lang="en-US" dirty="0"/>
          </a:p>
          <a:p>
            <a:r>
              <a:rPr lang="en-US" dirty="0"/>
              <a:t>Google ranks webpages according to the percentage of time one would end up at each web on a random walk through the </a:t>
            </a:r>
            <a:r>
              <a:rPr lang="en-US" dirty="0" smtClean="0"/>
              <a:t>web.</a:t>
            </a:r>
            <a:r>
              <a:rPr lang="en-US" baseline="30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Math does PageRank use?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Linear algebra</a:t>
            </a:r>
          </a:p>
          <a:p>
            <a:r>
              <a:rPr lang="en-US" sz="2800" dirty="0" smtClean="0"/>
              <a:t>Stochastic processes(Markov Chain)</a:t>
            </a:r>
          </a:p>
          <a:p>
            <a:r>
              <a:rPr lang="en-US" sz="2800" dirty="0" smtClean="0"/>
              <a:t>Graph Theory </a:t>
            </a:r>
          </a:p>
          <a:p>
            <a:r>
              <a:rPr lang="en-US" sz="2800" dirty="0" smtClean="0"/>
              <a:t>Probability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10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graph is an object that consists of a non-empty set of vertices and another set of edges. When working with real-world examples of graphs, we sometimes refer to them as networks. </a:t>
            </a:r>
            <a:r>
              <a:rPr lang="en-US" baseline="30000" dirty="0"/>
              <a:t>4</a:t>
            </a:r>
          </a:p>
          <a:p>
            <a:r>
              <a:rPr lang="en-US" dirty="0" smtClean="0"/>
              <a:t>Our primary focus is </a:t>
            </a:r>
            <a:r>
              <a:rPr lang="en-US" dirty="0"/>
              <a:t>on directed graphs </a:t>
            </a:r>
            <a:r>
              <a:rPr lang="en-US" dirty="0" smtClean="0"/>
              <a:t>where </a:t>
            </a:r>
            <a:r>
              <a:rPr lang="en-US" dirty="0"/>
              <a:t>the edges have a direction associated with them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say that two vertices </a:t>
            </a:r>
            <a:r>
              <a:rPr lang="en-US" dirty="0" err="1"/>
              <a:t>i</a:t>
            </a:r>
            <a:r>
              <a:rPr lang="en-US" dirty="0"/>
              <a:t> and j of a directed graph are joined or adjacent if there is an edge from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j or from j and </a:t>
            </a:r>
            <a:r>
              <a:rPr lang="en-US" dirty="0" smtClean="0"/>
              <a:t>i.</a:t>
            </a:r>
            <a:r>
              <a:rPr lang="en-US" baseline="30000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14800"/>
            <a:ext cx="2219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2895600" cy="171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9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Markov </a:t>
            </a:r>
            <a:r>
              <a:rPr lang="en-US" dirty="0" smtClean="0"/>
              <a:t>Chain </a:t>
            </a:r>
            <a:r>
              <a:rPr lang="en-US" dirty="0"/>
              <a:t>is a random process in which the future is independent of the past, given the present.</a:t>
            </a:r>
          </a:p>
        </p:txBody>
      </p:sp>
    </p:spTree>
    <p:extLst>
      <p:ext uri="{BB962C8B-B14F-4D97-AF65-F5344CB8AC3E}">
        <p14:creationId xmlns:p14="http://schemas.microsoft.com/office/powerpoint/2010/main" val="35174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259</TotalTime>
  <Words>557</Words>
  <Application>Microsoft Office PowerPoint</Application>
  <PresentationFormat>On-screen Show (4:3)</PresentationFormat>
  <Paragraphs>55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宋体</vt:lpstr>
      <vt:lpstr>Arial</vt:lpstr>
      <vt:lpstr>Calibri</vt:lpstr>
      <vt:lpstr>Cambria</vt:lpstr>
      <vt:lpstr>Century Schoolbook</vt:lpstr>
      <vt:lpstr>Adjacency</vt:lpstr>
      <vt:lpstr>1_Adjacency</vt:lpstr>
      <vt:lpstr>2_Adjacency</vt:lpstr>
      <vt:lpstr>3_Adjacency</vt:lpstr>
      <vt:lpstr>The Mathematics of Web Search</vt:lpstr>
      <vt:lpstr>Background </vt:lpstr>
      <vt:lpstr>How Do We Find What We Want?</vt:lpstr>
      <vt:lpstr>PowerPoint Presentation</vt:lpstr>
      <vt:lpstr>PageRank </vt:lpstr>
      <vt:lpstr> What Math does PageRank use? </vt:lpstr>
      <vt:lpstr>Basics of Graph Theory</vt:lpstr>
      <vt:lpstr>PowerPoint Presentation</vt:lpstr>
      <vt:lpstr>Markov Chain </vt:lpstr>
      <vt:lpstr>Random Walks in Graphs</vt:lpstr>
      <vt:lpstr>A Simple Version of PageRank</vt:lpstr>
      <vt:lpstr>How to Find the Weight of Direction 3</vt:lpstr>
      <vt:lpstr>An example of Simplified PageRank</vt:lpstr>
      <vt:lpstr>An example of Simplified PageRank</vt:lpstr>
      <vt:lpstr>An example of Simplified PageRank</vt:lpstr>
      <vt:lpstr>Modified Version of PageRank</vt:lpstr>
      <vt:lpstr>An example of Modified PageRank</vt:lpstr>
      <vt:lpstr>References </vt:lpstr>
    </vt:vector>
  </TitlesOfParts>
  <Company>Mount Saint Mary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Mathematics of Web Search</dc:title>
  <dc:creator>Mount Saint Mary College</dc:creator>
  <cp:lastModifiedBy>Diane Liporace</cp:lastModifiedBy>
  <cp:revision>22</cp:revision>
  <dcterms:created xsi:type="dcterms:W3CDTF">2014-05-01T00:49:15Z</dcterms:created>
  <dcterms:modified xsi:type="dcterms:W3CDTF">2014-05-09T13:36:09Z</dcterms:modified>
</cp:coreProperties>
</file>